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723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Gang of Three" panose="02000000000000000000" pitchFamily="2" charset="0"/>
      <p:regular r:id="rId13"/>
    </p:embeddedFont>
    <p:embeddedFont>
      <p:font typeface="Prata" panose="020B0604020202020204" charset="0"/>
      <p:regular r:id="rId14"/>
    </p:embeddedFont>
    <p:embeddedFont>
      <p:font typeface="Raleway" pitchFamily="2" charset="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20682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8453E-96B8-4114-4CB8-1A3D57EFD4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28800" y="1346836"/>
            <a:ext cx="10972800" cy="2865120"/>
          </a:xfrm>
        </p:spPr>
        <p:txBody>
          <a:bodyPr anchor="b"/>
          <a:lstStyle>
            <a:lvl1pPr algn="ctr">
              <a:defRPr sz="7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F5D4A50-5D52-6238-F629-17A16F34BA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8800" y="4322446"/>
            <a:ext cx="10972800" cy="1986914"/>
          </a:xfrm>
        </p:spPr>
        <p:txBody>
          <a:bodyPr/>
          <a:lstStyle>
            <a:lvl1pPr marL="0" indent="0" algn="ctr">
              <a:buNone/>
              <a:defRPr sz="2880"/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D886FE-31C1-396E-70DA-ABD2E4CFF1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6EE87-EBD5-4F12-A48A-63ACA297AC8F}" type="datetimeFigureOut">
              <a:rPr lang="en-US" smtClean="0"/>
              <a:t>2/7/2025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0B290E-ED8E-8E29-5C0D-8B0CA8F3A9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5CF6C4-2369-97C8-8467-B7488FDC4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7070907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E3FAB1-8F14-ED60-583E-2D427675E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256B41-E6B3-B2D6-ECF8-6F87E25CBA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9C837C-47AC-9410-CAF2-3995AD3595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73815-2707-4475-8F1A-B873CB631BB4}" type="datetimeFigureOut">
              <a:rPr lang="en-US" smtClean="0"/>
              <a:t>2/7/2025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61AF18-5B63-94A7-5FB9-35F4E046B0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EE1A2E-FD96-C331-B178-86B71AE085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8462702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BC9D296-528E-8B6F-839A-5AF31CC774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0469880" y="438150"/>
            <a:ext cx="3154680" cy="697420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8230862-2FB1-74F5-ACC7-EF0F6461BD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05840" y="438150"/>
            <a:ext cx="9281160" cy="697420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43CB0C-2C09-2E81-83C7-AB2D25D434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AFB99-0EAB-4182-AFF8-E214C82A68F6}" type="datetimeFigureOut">
              <a:rPr lang="en-US" smtClean="0"/>
              <a:t>2/7/2025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E26BA6-ACED-DD1D-99D4-01A3A59C55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06D6EC-EAEC-ED11-482F-E4E39F14C4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3711018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461331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156071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356913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13256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140007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9611897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7652457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500610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1D273-F806-9D51-1CE0-365CF8C42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F0D657-EA3F-4A7C-3367-F58D79773C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A422CB-D45D-0769-B947-661771EAD6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3794B-289A-4A80-97D7-111025398D45}" type="datetimeFigureOut">
              <a:rPr lang="en-US" smtClean="0"/>
              <a:t>2/7/2025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BD03B1-8F4D-0C62-0E89-CEB76D506D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A99E21-11F3-B6CE-7CA6-95711D515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4052951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6CE949-6D29-4437-25CF-A8C6E4DE5A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8220" y="2051686"/>
            <a:ext cx="12618720" cy="3423284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FA5C52-E390-11A9-6B6B-5C5AF5D8DB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8220" y="5507356"/>
            <a:ext cx="12618720" cy="1800224"/>
          </a:xfrm>
        </p:spPr>
        <p:txBody>
          <a:bodyPr/>
          <a:lstStyle>
            <a:lvl1pPr marL="0" indent="0">
              <a:buNone/>
              <a:defRPr sz="2880">
                <a:solidFill>
                  <a:schemeClr val="tx1">
                    <a:tint val="75000"/>
                  </a:schemeClr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0317CC-87E8-2653-2451-E981D8AD5A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1015F-7CC6-4D0A-9D87-873EA4C304CC}" type="datetimeFigureOut">
              <a:rPr lang="en-US" smtClean="0"/>
              <a:t>2/7/2025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58B5E8-64DA-BFC4-3A72-7DBD942AB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696A75-210A-C39F-5D7B-40B57561E8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3305768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C0958F-BC94-A417-6192-2CAFDCA977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E8FE5C-24B4-4838-7C3E-D94A304E65B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058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CDDFD9-96F5-D21B-B572-F37C6D12F2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4066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AD3125-C0DD-89CF-A864-FA497CEB3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6A301-0538-44EC-B09D-202E1042A48B}" type="datetimeFigureOut">
              <a:rPr lang="en-US" smtClean="0"/>
              <a:t>2/7/2025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067961-0771-1A78-7B9B-F549A3D937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D4C409-44F9-3A04-B558-DFC84AF938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1011007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5C9D80-CA43-E070-3AD1-BD1B1C9EE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438150"/>
            <a:ext cx="12618720" cy="15906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BAEAD7-919F-8CB4-5A70-7E9E515A95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7746" y="2017396"/>
            <a:ext cx="6189344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BFCE47-4050-19AE-88E3-A3AA27581D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07746" y="3006090"/>
            <a:ext cx="6189344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B499C08-3313-770F-F95F-55C9FEEAE66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406640" y="2017396"/>
            <a:ext cx="6219826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3E6DC16-581F-EA15-9BC5-DCD6259F49A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06640" y="3006090"/>
            <a:ext cx="6219826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35D7E61-70E1-E30E-9B90-0B7716D7CB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9574A-8875-45EF-8EA2-3CAA0F7ABC4C}" type="datetimeFigureOut">
              <a:rPr lang="en-US" smtClean="0"/>
              <a:t>2/7/2025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FE66C98-C6B3-20B6-D0CC-632926CE58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3DA53BB-ED5F-164C-2AF5-6AFB93246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5055218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BCBDC4-9D8E-D101-0E27-D8091E466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E3C4D40-D170-78E5-87C0-0C9DB16BD3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F4D4C-5367-4C26-9E2B-D8088D7FCA81}" type="datetimeFigureOut">
              <a:rPr lang="en-US" smtClean="0"/>
              <a:t>2/7/2025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D0C38F-0685-BAF5-3040-1CF5A4457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E848E7-5444-D459-C7AE-10260D4F4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5526090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A08D8A1-3329-C5BE-CB78-D264C601A2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91E96-98B0-4413-9547-46F3504108EF}" type="datetimeFigureOut">
              <a:rPr lang="en-US" smtClean="0"/>
              <a:t>2/7/2025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52FD0C-6DA8-2C3A-8E15-777E58CDB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6D7BE0-85DF-3D3F-0156-3373F78D9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4933079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62295-BE07-D35B-88E3-1874846886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D11844-5637-ACAE-7237-7A41ACC0E5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>
              <a:defRPr sz="3840"/>
            </a:lvl1pPr>
            <a:lvl2pPr>
              <a:defRPr sz="3360"/>
            </a:lvl2pPr>
            <a:lvl3pPr>
              <a:defRPr sz="288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7C12EA-5642-8E9D-36DE-3D29374E1A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AE1EF7-99D8-8D46-A902-49D516C14B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68B11-C5A8-448C-8CE9-B1A273C79CFC}" type="datetimeFigureOut">
              <a:rPr lang="en-US" smtClean="0"/>
              <a:t>2/7/2025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E9BAAB-EF72-328B-80B8-A2991F409D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C9553C-C358-598C-B4AF-794014B2D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3817598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36B420-FD59-F50C-4C9C-24DB5BE7C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520425C-56F2-26C1-3204-F3F8B11E1FC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BC56BB-45AB-B1CE-1052-3978D48D74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D01220-86EE-F88C-F38E-2FF89573E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16CA0-919D-4A49-9C8A-62FDFB3A5183}" type="datetimeFigureOut">
              <a:rPr lang="en-US" smtClean="0"/>
              <a:t>2/7/2025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60ADF6-2B61-91C3-7001-ADFD16FEC1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4F9584-55A9-6900-8B7E-D7FAA5AF40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E5644-1E61-4311-A31E-84CB9C7AA8A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366012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87086A0-241A-81CA-8800-7C557A90B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438150"/>
            <a:ext cx="12618720" cy="1590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088BB4-A104-435F-B0A0-87FD5FD7F7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5840" y="2190750"/>
            <a:ext cx="12618720" cy="5221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D45D80-7203-13B9-1384-6C4C6E8D81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298CD5-6C1E-4009-B41F-6DF62E31D3BE}" type="datetimeFigureOut">
              <a:rPr lang="en-US" smtClean="0"/>
              <a:pPr/>
              <a:t>2/7/2025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368D4B-5946-BD14-BAF1-69D753CD47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078B0A-C9E7-1968-C1B0-B86EFF2AC6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25190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  <p:sldLayoutId id="2147483735" r:id="rId12"/>
    <p:sldLayoutId id="2147483736" r:id="rId13"/>
    <p:sldLayoutId id="2147483737" r:id="rId14"/>
    <p:sldLayoutId id="2147483738" r:id="rId15"/>
    <p:sldLayoutId id="2147483739" r:id="rId16"/>
    <p:sldLayoutId id="2147483740" r:id="rId17"/>
    <p:sldLayoutId id="2147483741" r:id="rId18"/>
    <p:sldLayoutId id="2147483742" r:id="rId19"/>
  </p:sldLayoutIdLst>
  <p:hf sldNum="0" hdr="0" ftr="0" dt="0"/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52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72843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C000"/>
                </a:solidFill>
                <a:latin typeface="Gang of Three" panose="02000000000000000000" pitchFamily="2" charset="0"/>
                <a:ea typeface="Prata" pitchFamily="34" charset="-122"/>
                <a:cs typeface="Prata" pitchFamily="34" charset="-120"/>
              </a:rPr>
              <a:t>AI-Based Orange Quality Detection for Export</a:t>
            </a:r>
            <a:endParaRPr lang="en-US" sz="4450" dirty="0">
              <a:solidFill>
                <a:srgbClr val="FFC000"/>
              </a:solidFill>
              <a:latin typeface="Gang of Three" panose="02000000000000000000" pitchFamily="2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93790" y="448615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Revolutionizing orange quality inspection for the global market.</a:t>
            </a: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793790" y="5067854"/>
            <a:ext cx="1480066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CFCBBF"/>
                </a:solidFill>
                <a:latin typeface="Raleway Bold" pitchFamily="34" charset="0"/>
                <a:ea typeface="Raleway Bold" pitchFamily="34" charset="-122"/>
                <a:cs typeface="Raleway Bold" pitchFamily="34" charset="-120"/>
              </a:rPr>
              <a:t>by </a:t>
            </a:r>
            <a:endParaRPr lang="en-US" sz="22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9E3D35E-98BB-5245-575A-E01A42FC88F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33764"/>
          <a:stretch/>
        </p:blipFill>
        <p:spPr>
          <a:xfrm>
            <a:off x="1204682" y="4995666"/>
            <a:ext cx="1862963" cy="54120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F254154-7A45-401C-3845-8991B854796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40101" t="60437"/>
          <a:stretch/>
        </p:blipFill>
        <p:spPr>
          <a:xfrm>
            <a:off x="2815913" y="4995666"/>
            <a:ext cx="1325247" cy="54120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7A4E4D8-F6DC-1BB6-510D-583F0E3252BE}"/>
              </a:ext>
            </a:extLst>
          </p:cNvPr>
          <p:cNvSpPr txBox="1"/>
          <p:nvPr/>
        </p:nvSpPr>
        <p:spPr>
          <a:xfrm>
            <a:off x="5144761" y="4995666"/>
            <a:ext cx="2326556" cy="22984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CFCBBF"/>
                </a:solidFill>
                <a:effectLst/>
                <a:uLnTx/>
                <a:uFillTx/>
                <a:latin typeface="Raleway" pitchFamily="34" charset="0"/>
                <a:ea typeface="Raleway" pitchFamily="34" charset="-122"/>
                <a:cs typeface="Raleway" pitchFamily="34" charset="-120"/>
              </a:rPr>
              <a:t>1)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CFCBBF"/>
                </a:solidFill>
                <a:effectLst/>
                <a:uLnTx/>
                <a:uFillTx/>
                <a:latin typeface="Raleway" pitchFamily="34" charset="0"/>
                <a:ea typeface="Raleway" pitchFamily="34" charset="-122"/>
                <a:cs typeface="Raleway" pitchFamily="34" charset="-120"/>
              </a:rPr>
              <a:t>Balavasanth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CFCBBF"/>
                </a:solidFill>
                <a:effectLst/>
                <a:uLnTx/>
                <a:uFillTx/>
                <a:latin typeface="Raleway" pitchFamily="34" charset="0"/>
                <a:ea typeface="Raleway" pitchFamily="34" charset="-122"/>
                <a:cs typeface="Raleway" pitchFamily="34" charset="-120"/>
              </a:rPr>
              <a:t> R </a:t>
            </a:r>
          </a:p>
          <a:p>
            <a:pPr marL="0" marR="0" lvl="0" indent="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>
                <a:solidFill>
                  <a:srgbClr val="CFCBBF"/>
                </a:solidFill>
                <a:latin typeface="Raleway" pitchFamily="34" charset="0"/>
              </a:rPr>
              <a:t>2)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CFCBBF"/>
                </a:solidFill>
                <a:effectLst/>
                <a:uLnTx/>
                <a:uFillTx/>
                <a:latin typeface="Raleway" pitchFamily="34" charset="0"/>
                <a:ea typeface="+mn-ea"/>
                <a:cs typeface="+mn-cs"/>
              </a:rPr>
              <a:t>Kaushik Kumar  </a:t>
            </a:r>
          </a:p>
          <a:p>
            <a:pPr>
              <a:lnSpc>
                <a:spcPts val="2850"/>
              </a:lnSpc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CFCBBF"/>
                </a:solidFill>
                <a:effectLst/>
                <a:uLnTx/>
                <a:uFillTx/>
                <a:latin typeface="Raleway" pitchFamily="34" charset="0"/>
                <a:ea typeface="+mn-ea"/>
                <a:cs typeface="+mn-cs"/>
              </a:rPr>
              <a:t>3)</a:t>
            </a:r>
            <a:r>
              <a:rPr lang="en-US" sz="2000" dirty="0">
                <a:solidFill>
                  <a:srgbClr val="CFCBBF"/>
                </a:solidFill>
                <a:latin typeface="Raleway" pitchFamily="34" charset="0"/>
              </a:rPr>
              <a:t>Ritesh S</a:t>
            </a:r>
          </a:p>
          <a:p>
            <a:pPr marL="0" marR="0" lvl="0" indent="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CFCBBF"/>
                </a:solidFill>
                <a:effectLst/>
                <a:uLnTx/>
                <a:uFillTx/>
                <a:latin typeface="Raleway" pitchFamily="34" charset="0"/>
                <a:ea typeface="+mn-ea"/>
                <a:cs typeface="+mn-cs"/>
              </a:rPr>
              <a:t>4)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CFCBBF"/>
                </a:solidFill>
                <a:effectLst/>
                <a:uLnTx/>
                <a:uFillTx/>
                <a:latin typeface="Raleway" pitchFamily="34" charset="0"/>
                <a:ea typeface="+mn-ea"/>
                <a:cs typeface="+mn-cs"/>
              </a:rPr>
              <a:t>Sanjith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CFCBBF"/>
                </a:solidFill>
                <a:effectLst/>
                <a:uLnTx/>
                <a:uFillTx/>
                <a:latin typeface="Raleway" pitchFamily="34" charset="0"/>
                <a:ea typeface="+mn-ea"/>
                <a:cs typeface="+mn-cs"/>
              </a:rPr>
              <a:t> M</a:t>
            </a:r>
          </a:p>
          <a:p>
            <a:pPr marL="0" marR="0" lvl="0" indent="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>
                <a:solidFill>
                  <a:srgbClr val="CFCBBF"/>
                </a:solidFill>
                <a:latin typeface="Raleway" pitchFamily="34" charset="0"/>
              </a:rPr>
              <a:t>5)Dinesh Raj N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CFCBBF"/>
              </a:solidFill>
              <a:effectLst/>
              <a:uLnTx/>
              <a:uFillTx/>
              <a:latin typeface="Raleway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EF47B3-12CA-1C2F-9FA4-D3D62113A4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7C2EEA7F-505C-17A5-EFC8-D47DC5BF9A35}"/>
              </a:ext>
            </a:extLst>
          </p:cNvPr>
          <p:cNvSpPr/>
          <p:nvPr/>
        </p:nvSpPr>
        <p:spPr>
          <a:xfrm>
            <a:off x="4149084" y="258528"/>
            <a:ext cx="633223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C000"/>
                </a:solidFill>
                <a:latin typeface="Gang of Three" panose="02000000000000000000" pitchFamily="2" charset="0"/>
              </a:rPr>
              <a:t>Development Progress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9620B0-F731-1702-9851-C2110E3064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750" y="1085819"/>
            <a:ext cx="9033803" cy="30289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9472011-6677-EA40-6E1A-A584627A72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3179" y="4449336"/>
            <a:ext cx="9033803" cy="328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007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902863"/>
            <a:ext cx="1054631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C000"/>
                </a:solidFill>
                <a:latin typeface="Gang of Three" panose="02000000000000000000" pitchFamily="2" charset="0"/>
                <a:ea typeface="Prata" pitchFamily="34" charset="-122"/>
                <a:cs typeface="Prata" pitchFamily="34" charset="-120"/>
              </a:rPr>
              <a:t>Objective: Streamlining Export Quality</a:t>
            </a:r>
            <a:endParaRPr lang="en-US" sz="4450" dirty="0">
              <a:solidFill>
                <a:srgbClr val="FFC000"/>
              </a:solidFill>
              <a:latin typeface="Gang of Three" panose="02000000000000000000" pitchFamily="2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41786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AI-Driven System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759762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Real-time fruit quality detection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4178617"/>
            <a:ext cx="285750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Seamless Integration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759762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Packing line efficiency and accuracy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41786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Automated Sorting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759762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Export quality vs. non-export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54512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C000"/>
                </a:solidFill>
                <a:latin typeface="Gang of Three" panose="02000000000000000000" pitchFamily="2" charset="0"/>
                <a:ea typeface="Prata" pitchFamily="34" charset="-122"/>
                <a:cs typeface="Prata" pitchFamily="34" charset="-120"/>
              </a:rPr>
              <a:t>AI-Powered Solution: A Multi-Layered Approach</a:t>
            </a:r>
            <a:endParaRPr lang="en-US" sz="4450" dirty="0">
              <a:solidFill>
                <a:srgbClr val="FFC000"/>
              </a:solidFill>
              <a:latin typeface="Gang of Three" panose="02000000000000000000" pitchFamily="2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793790" y="286738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5" name="Text 2"/>
          <p:cNvSpPr/>
          <p:nvPr/>
        </p:nvSpPr>
        <p:spPr>
          <a:xfrm>
            <a:off x="990243" y="2952393"/>
            <a:ext cx="117396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2867382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YOLO(You Only Look Once)-based AI model identifies physical defects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93790" y="4114800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8" name="Text 5"/>
          <p:cNvSpPr/>
          <p:nvPr/>
        </p:nvSpPr>
        <p:spPr>
          <a:xfrm>
            <a:off x="944642" y="4199811"/>
            <a:ext cx="208598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</a:t>
            </a:r>
            <a:endParaRPr lang="en-US" sz="2650" dirty="0"/>
          </a:p>
        </p:txBody>
      </p:sp>
      <p:sp>
        <p:nvSpPr>
          <p:cNvPr id="9" name="Text 6"/>
          <p:cNvSpPr/>
          <p:nvPr/>
        </p:nvSpPr>
        <p:spPr>
          <a:xfrm>
            <a:off x="1530906" y="4114800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Conveyor belt with automated gating mechanism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36221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11" name="Text 8"/>
          <p:cNvSpPr/>
          <p:nvPr/>
        </p:nvSpPr>
        <p:spPr>
          <a:xfrm>
            <a:off x="943451" y="5447228"/>
            <a:ext cx="210979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3</a:t>
            </a:r>
            <a:endParaRPr lang="en-US" sz="2650" dirty="0"/>
          </a:p>
        </p:txBody>
      </p:sp>
      <p:sp>
        <p:nvSpPr>
          <p:cNvPr id="12" name="Text 9"/>
          <p:cNvSpPr/>
          <p:nvPr/>
        </p:nvSpPr>
        <p:spPr>
          <a:xfrm>
            <a:off x="1530906" y="5362218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Quality assessment sensors analyze internal properties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793790" y="6609636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14" name="Text 11"/>
          <p:cNvSpPr/>
          <p:nvPr/>
        </p:nvSpPr>
        <p:spPr>
          <a:xfrm>
            <a:off x="949404" y="6694646"/>
            <a:ext cx="199072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4</a:t>
            </a:r>
            <a:endParaRPr lang="en-US" sz="2650" dirty="0"/>
          </a:p>
        </p:txBody>
      </p:sp>
      <p:sp>
        <p:nvSpPr>
          <p:cNvPr id="15" name="Text 12"/>
          <p:cNvSpPr/>
          <p:nvPr/>
        </p:nvSpPr>
        <p:spPr>
          <a:xfrm>
            <a:off x="1530906" y="6609636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Linear regression model for final sorting decision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19111" y="576858"/>
            <a:ext cx="7678579" cy="13084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150"/>
              </a:lnSpc>
              <a:buNone/>
            </a:pPr>
            <a:r>
              <a:rPr lang="en-US" sz="4100" dirty="0">
                <a:solidFill>
                  <a:srgbClr val="FFC000"/>
                </a:solidFill>
                <a:latin typeface="Gang of Three" panose="02000000000000000000" pitchFamily="2" charset="0"/>
                <a:ea typeface="Prata" pitchFamily="34" charset="-122"/>
                <a:cs typeface="Prata" pitchFamily="34" charset="-120"/>
              </a:rPr>
              <a:t>Defect Detection: Identifying Imperfections</a:t>
            </a:r>
            <a:endParaRPr lang="en-US" sz="4100" dirty="0">
              <a:solidFill>
                <a:srgbClr val="FFC000"/>
              </a:solidFill>
              <a:latin typeface="Gang of Three" panose="02000000000000000000" pitchFamily="2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6219111" y="2199323"/>
            <a:ext cx="7678579" cy="1206341"/>
          </a:xfrm>
          <a:prstGeom prst="roundRect">
            <a:avLst>
              <a:gd name="adj" fmla="val 2603"/>
            </a:avLst>
          </a:prstGeom>
          <a:solidFill>
            <a:srgbClr val="3A3B3C"/>
          </a:solidFill>
          <a:ln/>
        </p:spPr>
      </p:sp>
      <p:sp>
        <p:nvSpPr>
          <p:cNvPr id="5" name="Text 2"/>
          <p:cNvSpPr/>
          <p:nvPr/>
        </p:nvSpPr>
        <p:spPr>
          <a:xfrm>
            <a:off x="6428423" y="2408634"/>
            <a:ext cx="2617232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0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Objective</a:t>
            </a:r>
            <a:endParaRPr lang="en-US" sz="2050" dirty="0"/>
          </a:p>
        </p:txBody>
      </p:sp>
      <p:sp>
        <p:nvSpPr>
          <p:cNvPr id="6" name="Text 3"/>
          <p:cNvSpPr/>
          <p:nvPr/>
        </p:nvSpPr>
        <p:spPr>
          <a:xfrm>
            <a:off x="6428423" y="2861310"/>
            <a:ext cx="7259955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Identify fungal growth, bruises, cuts, and other physical defects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6219111" y="3614976"/>
            <a:ext cx="7678579" cy="1206341"/>
          </a:xfrm>
          <a:prstGeom prst="roundRect">
            <a:avLst>
              <a:gd name="adj" fmla="val 2603"/>
            </a:avLst>
          </a:prstGeom>
          <a:solidFill>
            <a:srgbClr val="3A3B3C"/>
          </a:solidFill>
          <a:ln/>
        </p:spPr>
      </p:sp>
      <p:sp>
        <p:nvSpPr>
          <p:cNvPr id="8" name="Text 5"/>
          <p:cNvSpPr/>
          <p:nvPr/>
        </p:nvSpPr>
        <p:spPr>
          <a:xfrm>
            <a:off x="6428423" y="3824288"/>
            <a:ext cx="2617232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0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Method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6428423" y="4276963"/>
            <a:ext cx="7259955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Image capture via cameras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6219111" y="5030629"/>
            <a:ext cx="7678579" cy="1206341"/>
          </a:xfrm>
          <a:prstGeom prst="roundRect">
            <a:avLst>
              <a:gd name="adj" fmla="val 2603"/>
            </a:avLst>
          </a:prstGeom>
          <a:solidFill>
            <a:srgbClr val="3A3B3C"/>
          </a:solidFill>
          <a:ln/>
        </p:spPr>
      </p:sp>
      <p:sp>
        <p:nvSpPr>
          <p:cNvPr id="11" name="Text 8"/>
          <p:cNvSpPr/>
          <p:nvPr/>
        </p:nvSpPr>
        <p:spPr>
          <a:xfrm>
            <a:off x="6428423" y="5239941"/>
            <a:ext cx="2644854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0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Real-time Processing</a:t>
            </a:r>
            <a:endParaRPr lang="en-US" sz="2050" dirty="0"/>
          </a:p>
        </p:txBody>
      </p:sp>
      <p:sp>
        <p:nvSpPr>
          <p:cNvPr id="12" name="Text 9"/>
          <p:cNvSpPr/>
          <p:nvPr/>
        </p:nvSpPr>
        <p:spPr>
          <a:xfrm>
            <a:off x="6428423" y="5692616"/>
            <a:ext cx="7259955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YOLO-based deep learning model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6219111" y="6446282"/>
            <a:ext cx="7678579" cy="1206341"/>
          </a:xfrm>
          <a:prstGeom prst="roundRect">
            <a:avLst>
              <a:gd name="adj" fmla="val 2603"/>
            </a:avLst>
          </a:prstGeom>
          <a:solidFill>
            <a:srgbClr val="3A3B3C"/>
          </a:solidFill>
          <a:ln/>
        </p:spPr>
      </p:sp>
      <p:sp>
        <p:nvSpPr>
          <p:cNvPr id="14" name="Text 11"/>
          <p:cNvSpPr/>
          <p:nvPr/>
        </p:nvSpPr>
        <p:spPr>
          <a:xfrm>
            <a:off x="6428423" y="6655594"/>
            <a:ext cx="2617232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0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Rejection</a:t>
            </a:r>
            <a:endParaRPr lang="en-US" sz="2050" dirty="0"/>
          </a:p>
        </p:txBody>
      </p:sp>
      <p:sp>
        <p:nvSpPr>
          <p:cNvPr id="15" name="Text 12"/>
          <p:cNvSpPr/>
          <p:nvPr/>
        </p:nvSpPr>
        <p:spPr>
          <a:xfrm>
            <a:off x="6428423" y="7108269"/>
            <a:ext cx="7259955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Defective fruits rejected via gating system</a:t>
            </a:r>
            <a:endParaRPr lang="en-US" sz="16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248150"/>
            <a:ext cx="1271337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C000"/>
                </a:solidFill>
                <a:latin typeface="Gang of Three" panose="02000000000000000000" pitchFamily="2" charset="0"/>
                <a:ea typeface="Prata" pitchFamily="34" charset="-122"/>
                <a:cs typeface="Prata" pitchFamily="34" charset="-120"/>
              </a:rPr>
              <a:t>Quality Assessment: Internal Property Analysis</a:t>
            </a:r>
            <a:endParaRPr lang="en-US" sz="4450" dirty="0">
              <a:solidFill>
                <a:srgbClr val="FFC000"/>
              </a:solidFill>
              <a:latin typeface="Gang of Three" panose="02000000000000000000" pitchFamily="2" charset="0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5297091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6090880"/>
            <a:ext cx="41207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Ultrasonic Sensor measures firmness (squishiness)</a:t>
            </a:r>
            <a:endParaRPr lang="en-US" sz="1750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4704" y="5297091"/>
            <a:ext cx="566976" cy="566976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5254704" y="6090880"/>
            <a:ext cx="412087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Gas Sensors detect ethylene gas (ripeness)</a:t>
            </a:r>
            <a:endParaRPr lang="en-US" sz="1750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15738" y="5297091"/>
            <a:ext cx="566976" cy="566976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9715738" y="6090880"/>
            <a:ext cx="41207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Infrared Sensor estimates sugar content (sweetness)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662720"/>
            <a:ext cx="1006840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C000"/>
                </a:solidFill>
                <a:latin typeface="Gang of Three" panose="02000000000000000000" pitchFamily="2" charset="0"/>
                <a:ea typeface="Prata" pitchFamily="34" charset="-122"/>
                <a:cs typeface="Prata" pitchFamily="34" charset="-120"/>
              </a:rPr>
              <a:t>Decision Making: Sorting and Export</a:t>
            </a:r>
            <a:endParaRPr lang="en-US" sz="4450" dirty="0">
              <a:solidFill>
                <a:srgbClr val="FFC000"/>
              </a:solidFill>
              <a:latin typeface="Gang of Three" panose="02000000000000000000" pitchFamily="2" charset="0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4711660"/>
            <a:ext cx="3260646" cy="90725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020604" y="5959078"/>
            <a:ext cx="280701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Good Quality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1020604" y="6449497"/>
            <a:ext cx="280701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Meets all quality parameters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4435" y="4711660"/>
            <a:ext cx="3260765" cy="90725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281249" y="5959078"/>
            <a:ext cx="280713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Export-Grade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4281249" y="6449497"/>
            <a:ext cx="280713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Sent for export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5200" y="4711660"/>
            <a:ext cx="3260646" cy="90725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542014" y="5959078"/>
            <a:ext cx="280701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Low Quality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542014" y="6449497"/>
            <a:ext cx="280701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Does not meet quality parameters</a:t>
            </a:r>
            <a:endParaRPr lang="en-US" sz="17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75846" y="4711660"/>
            <a:ext cx="3260765" cy="907256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0802660" y="5959078"/>
            <a:ext cx="280713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Rejected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10802660" y="6449497"/>
            <a:ext cx="280713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Diverted for local use or processing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24245" y="491609"/>
            <a:ext cx="6789182" cy="5573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350"/>
              </a:lnSpc>
              <a:buNone/>
            </a:pPr>
            <a:r>
              <a:rPr lang="en-US" sz="3500" dirty="0">
                <a:solidFill>
                  <a:srgbClr val="FFC000"/>
                </a:solidFill>
                <a:latin typeface="Gang of Three" panose="02000000000000000000" pitchFamily="2" charset="0"/>
                <a:ea typeface="Prata" pitchFamily="34" charset="-122"/>
                <a:cs typeface="Prata" pitchFamily="34" charset="-120"/>
              </a:rPr>
              <a:t>Workflow: Seamless Integration</a:t>
            </a:r>
            <a:endParaRPr lang="en-US" sz="3500" dirty="0">
              <a:solidFill>
                <a:srgbClr val="FFC000"/>
              </a:solidFill>
              <a:latin typeface="Gang of Three" panose="02000000000000000000" pitchFamily="2" charset="0"/>
            </a:endParaRPr>
          </a:p>
        </p:txBody>
      </p:sp>
      <p:sp>
        <p:nvSpPr>
          <p:cNvPr id="3" name="Shape 1"/>
          <p:cNvSpPr/>
          <p:nvPr/>
        </p:nvSpPr>
        <p:spPr>
          <a:xfrm>
            <a:off x="7303770" y="1405652"/>
            <a:ext cx="22860" cy="6332339"/>
          </a:xfrm>
          <a:prstGeom prst="roundRect">
            <a:avLst>
              <a:gd name="adj" fmla="val 117042"/>
            </a:avLst>
          </a:prstGeom>
          <a:solidFill>
            <a:srgbClr val="535455"/>
          </a:solidFill>
          <a:ln/>
        </p:spPr>
      </p:sp>
      <p:sp>
        <p:nvSpPr>
          <p:cNvPr id="4" name="Shape 2"/>
          <p:cNvSpPr/>
          <p:nvPr/>
        </p:nvSpPr>
        <p:spPr>
          <a:xfrm>
            <a:off x="6513195" y="1795463"/>
            <a:ext cx="624245" cy="22860"/>
          </a:xfrm>
          <a:prstGeom prst="roundRect">
            <a:avLst>
              <a:gd name="adj" fmla="val 117042"/>
            </a:avLst>
          </a:prstGeom>
          <a:solidFill>
            <a:srgbClr val="535455"/>
          </a:solidFill>
          <a:ln/>
        </p:spPr>
      </p:sp>
      <p:sp>
        <p:nvSpPr>
          <p:cNvPr id="5" name="Shape 3"/>
          <p:cNvSpPr/>
          <p:nvPr/>
        </p:nvSpPr>
        <p:spPr>
          <a:xfrm>
            <a:off x="7114580" y="1606272"/>
            <a:ext cx="401241" cy="401241"/>
          </a:xfrm>
          <a:prstGeom prst="roundRect">
            <a:avLst>
              <a:gd name="adj" fmla="val 6668"/>
            </a:avLst>
          </a:prstGeom>
          <a:solidFill>
            <a:srgbClr val="3A3B3C"/>
          </a:solidFill>
          <a:ln/>
        </p:spPr>
      </p:sp>
      <p:sp>
        <p:nvSpPr>
          <p:cNvPr id="6" name="Text 4"/>
          <p:cNvSpPr/>
          <p:nvPr/>
        </p:nvSpPr>
        <p:spPr>
          <a:xfrm>
            <a:off x="7269004" y="1673066"/>
            <a:ext cx="92392" cy="2675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1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1</a:t>
            </a:r>
            <a:endParaRPr lang="en-US" sz="2100" dirty="0"/>
          </a:p>
        </p:txBody>
      </p:sp>
      <p:sp>
        <p:nvSpPr>
          <p:cNvPr id="7" name="Text 5"/>
          <p:cNvSpPr/>
          <p:nvPr/>
        </p:nvSpPr>
        <p:spPr>
          <a:xfrm>
            <a:off x="624245" y="1584008"/>
            <a:ext cx="5709999" cy="285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200"/>
              </a:lnSpc>
              <a:buNone/>
            </a:pPr>
            <a:r>
              <a:rPr lang="en-US" sz="20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Camera Captures Orange Image</a:t>
            </a:r>
            <a:endParaRPr lang="en-US" sz="2000" dirty="0"/>
          </a:p>
        </p:txBody>
      </p:sp>
      <p:sp>
        <p:nvSpPr>
          <p:cNvPr id="8" name="Shape 6"/>
          <p:cNvSpPr/>
          <p:nvPr/>
        </p:nvSpPr>
        <p:spPr>
          <a:xfrm>
            <a:off x="7492960" y="2687241"/>
            <a:ext cx="624245" cy="22860"/>
          </a:xfrm>
          <a:prstGeom prst="roundRect">
            <a:avLst>
              <a:gd name="adj" fmla="val 117042"/>
            </a:avLst>
          </a:prstGeom>
          <a:solidFill>
            <a:srgbClr val="535455"/>
          </a:solidFill>
          <a:ln/>
        </p:spPr>
      </p:sp>
      <p:sp>
        <p:nvSpPr>
          <p:cNvPr id="9" name="Shape 7"/>
          <p:cNvSpPr/>
          <p:nvPr/>
        </p:nvSpPr>
        <p:spPr>
          <a:xfrm>
            <a:off x="7114580" y="2498050"/>
            <a:ext cx="401241" cy="401241"/>
          </a:xfrm>
          <a:prstGeom prst="roundRect">
            <a:avLst>
              <a:gd name="adj" fmla="val 6668"/>
            </a:avLst>
          </a:prstGeom>
          <a:solidFill>
            <a:srgbClr val="3A3B3C"/>
          </a:solidFill>
          <a:ln/>
        </p:spPr>
      </p:sp>
      <p:sp>
        <p:nvSpPr>
          <p:cNvPr id="10" name="Text 8"/>
          <p:cNvSpPr/>
          <p:nvPr/>
        </p:nvSpPr>
        <p:spPr>
          <a:xfrm>
            <a:off x="7233166" y="2564844"/>
            <a:ext cx="164068" cy="2675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1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</a:t>
            </a:r>
            <a:endParaRPr lang="en-US" sz="2100" dirty="0"/>
          </a:p>
        </p:txBody>
      </p:sp>
      <p:sp>
        <p:nvSpPr>
          <p:cNvPr id="11" name="Text 9"/>
          <p:cNvSpPr/>
          <p:nvPr/>
        </p:nvSpPr>
        <p:spPr>
          <a:xfrm>
            <a:off x="8296156" y="2475786"/>
            <a:ext cx="5709999" cy="285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0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YOLO Model Detects Defects</a:t>
            </a:r>
            <a:endParaRPr lang="en-US" sz="2000" dirty="0"/>
          </a:p>
        </p:txBody>
      </p:sp>
      <p:sp>
        <p:nvSpPr>
          <p:cNvPr id="12" name="Shape 10"/>
          <p:cNvSpPr/>
          <p:nvPr/>
        </p:nvSpPr>
        <p:spPr>
          <a:xfrm>
            <a:off x="6513195" y="3489841"/>
            <a:ext cx="624245" cy="22860"/>
          </a:xfrm>
          <a:prstGeom prst="roundRect">
            <a:avLst>
              <a:gd name="adj" fmla="val 117042"/>
            </a:avLst>
          </a:prstGeom>
          <a:solidFill>
            <a:srgbClr val="535455"/>
          </a:solidFill>
          <a:ln/>
        </p:spPr>
      </p:sp>
      <p:sp>
        <p:nvSpPr>
          <p:cNvPr id="13" name="Shape 11"/>
          <p:cNvSpPr/>
          <p:nvPr/>
        </p:nvSpPr>
        <p:spPr>
          <a:xfrm>
            <a:off x="7114580" y="3300651"/>
            <a:ext cx="401241" cy="401241"/>
          </a:xfrm>
          <a:prstGeom prst="roundRect">
            <a:avLst>
              <a:gd name="adj" fmla="val 6668"/>
            </a:avLst>
          </a:prstGeom>
          <a:solidFill>
            <a:srgbClr val="3A3B3C"/>
          </a:solidFill>
          <a:ln/>
        </p:spPr>
      </p:sp>
      <p:sp>
        <p:nvSpPr>
          <p:cNvPr id="14" name="Text 12"/>
          <p:cNvSpPr/>
          <p:nvPr/>
        </p:nvSpPr>
        <p:spPr>
          <a:xfrm>
            <a:off x="7232213" y="3367445"/>
            <a:ext cx="165973" cy="2675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1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3</a:t>
            </a:r>
            <a:endParaRPr lang="en-US" sz="2100" dirty="0"/>
          </a:p>
        </p:txBody>
      </p:sp>
      <p:sp>
        <p:nvSpPr>
          <p:cNvPr id="15" name="Text 13"/>
          <p:cNvSpPr/>
          <p:nvPr/>
        </p:nvSpPr>
        <p:spPr>
          <a:xfrm>
            <a:off x="624245" y="3278386"/>
            <a:ext cx="5709999" cy="285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200"/>
              </a:lnSpc>
              <a:buNone/>
            </a:pPr>
            <a:r>
              <a:rPr lang="en-US" sz="20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Defective Oranges Rejected</a:t>
            </a:r>
            <a:endParaRPr lang="en-US" sz="2000" dirty="0"/>
          </a:p>
        </p:txBody>
      </p:sp>
      <p:sp>
        <p:nvSpPr>
          <p:cNvPr id="16" name="Shape 14"/>
          <p:cNvSpPr/>
          <p:nvPr/>
        </p:nvSpPr>
        <p:spPr>
          <a:xfrm>
            <a:off x="7492960" y="4292560"/>
            <a:ext cx="624245" cy="22860"/>
          </a:xfrm>
          <a:prstGeom prst="roundRect">
            <a:avLst>
              <a:gd name="adj" fmla="val 117042"/>
            </a:avLst>
          </a:prstGeom>
          <a:solidFill>
            <a:srgbClr val="535455"/>
          </a:solidFill>
          <a:ln/>
        </p:spPr>
      </p:sp>
      <p:sp>
        <p:nvSpPr>
          <p:cNvPr id="17" name="Shape 15"/>
          <p:cNvSpPr/>
          <p:nvPr/>
        </p:nvSpPr>
        <p:spPr>
          <a:xfrm>
            <a:off x="7114580" y="4103370"/>
            <a:ext cx="401241" cy="401241"/>
          </a:xfrm>
          <a:prstGeom prst="roundRect">
            <a:avLst>
              <a:gd name="adj" fmla="val 6668"/>
            </a:avLst>
          </a:prstGeom>
          <a:solidFill>
            <a:srgbClr val="3A3B3C"/>
          </a:solidFill>
          <a:ln/>
        </p:spPr>
      </p:sp>
      <p:sp>
        <p:nvSpPr>
          <p:cNvPr id="18" name="Text 16"/>
          <p:cNvSpPr/>
          <p:nvPr/>
        </p:nvSpPr>
        <p:spPr>
          <a:xfrm>
            <a:off x="7236857" y="4170164"/>
            <a:ext cx="156567" cy="2675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1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4</a:t>
            </a:r>
            <a:endParaRPr lang="en-US" sz="2100" dirty="0"/>
          </a:p>
        </p:txBody>
      </p:sp>
      <p:sp>
        <p:nvSpPr>
          <p:cNvPr id="19" name="Text 17"/>
          <p:cNvSpPr/>
          <p:nvPr/>
        </p:nvSpPr>
        <p:spPr>
          <a:xfrm>
            <a:off x="8296156" y="4081105"/>
            <a:ext cx="5709999" cy="285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0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Good Oranges Pass to Sensor Layer</a:t>
            </a:r>
            <a:endParaRPr lang="en-US" sz="2000" dirty="0"/>
          </a:p>
        </p:txBody>
      </p:sp>
      <p:sp>
        <p:nvSpPr>
          <p:cNvPr id="20" name="Shape 18"/>
          <p:cNvSpPr/>
          <p:nvPr/>
        </p:nvSpPr>
        <p:spPr>
          <a:xfrm>
            <a:off x="6513195" y="5095280"/>
            <a:ext cx="624245" cy="22860"/>
          </a:xfrm>
          <a:prstGeom prst="roundRect">
            <a:avLst>
              <a:gd name="adj" fmla="val 117042"/>
            </a:avLst>
          </a:prstGeom>
          <a:solidFill>
            <a:srgbClr val="535455"/>
          </a:solidFill>
          <a:ln/>
        </p:spPr>
      </p:sp>
      <p:sp>
        <p:nvSpPr>
          <p:cNvPr id="21" name="Shape 19"/>
          <p:cNvSpPr/>
          <p:nvPr/>
        </p:nvSpPr>
        <p:spPr>
          <a:xfrm>
            <a:off x="7114580" y="4906089"/>
            <a:ext cx="401241" cy="401241"/>
          </a:xfrm>
          <a:prstGeom prst="roundRect">
            <a:avLst>
              <a:gd name="adj" fmla="val 6668"/>
            </a:avLst>
          </a:prstGeom>
          <a:solidFill>
            <a:srgbClr val="3A3B3C"/>
          </a:solidFill>
          <a:ln/>
        </p:spPr>
      </p:sp>
      <p:sp>
        <p:nvSpPr>
          <p:cNvPr id="22" name="Text 20"/>
          <p:cNvSpPr/>
          <p:nvPr/>
        </p:nvSpPr>
        <p:spPr>
          <a:xfrm>
            <a:off x="7234118" y="4972883"/>
            <a:ext cx="162163" cy="2675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1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5</a:t>
            </a:r>
            <a:endParaRPr lang="en-US" sz="2100" dirty="0"/>
          </a:p>
        </p:txBody>
      </p:sp>
      <p:sp>
        <p:nvSpPr>
          <p:cNvPr id="23" name="Text 21"/>
          <p:cNvSpPr/>
          <p:nvPr/>
        </p:nvSpPr>
        <p:spPr>
          <a:xfrm>
            <a:off x="624245" y="4883825"/>
            <a:ext cx="5709999" cy="285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200"/>
              </a:lnSpc>
              <a:buNone/>
            </a:pPr>
            <a:r>
              <a:rPr lang="en-US" sz="20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Sensor Data Processed</a:t>
            </a:r>
            <a:endParaRPr lang="en-US" sz="2000" dirty="0"/>
          </a:p>
        </p:txBody>
      </p:sp>
      <p:sp>
        <p:nvSpPr>
          <p:cNvPr id="24" name="Shape 22"/>
          <p:cNvSpPr/>
          <p:nvPr/>
        </p:nvSpPr>
        <p:spPr>
          <a:xfrm>
            <a:off x="7492960" y="5897999"/>
            <a:ext cx="624245" cy="22860"/>
          </a:xfrm>
          <a:prstGeom prst="roundRect">
            <a:avLst>
              <a:gd name="adj" fmla="val 117042"/>
            </a:avLst>
          </a:prstGeom>
          <a:solidFill>
            <a:srgbClr val="535455"/>
          </a:solidFill>
          <a:ln/>
        </p:spPr>
      </p:sp>
      <p:sp>
        <p:nvSpPr>
          <p:cNvPr id="25" name="Shape 23"/>
          <p:cNvSpPr/>
          <p:nvPr/>
        </p:nvSpPr>
        <p:spPr>
          <a:xfrm>
            <a:off x="7114580" y="5708809"/>
            <a:ext cx="401241" cy="401241"/>
          </a:xfrm>
          <a:prstGeom prst="roundRect">
            <a:avLst>
              <a:gd name="adj" fmla="val 6668"/>
            </a:avLst>
          </a:prstGeom>
          <a:solidFill>
            <a:srgbClr val="3A3B3C"/>
          </a:solidFill>
          <a:ln/>
        </p:spPr>
      </p:sp>
      <p:sp>
        <p:nvSpPr>
          <p:cNvPr id="26" name="Text 24"/>
          <p:cNvSpPr/>
          <p:nvPr/>
        </p:nvSpPr>
        <p:spPr>
          <a:xfrm>
            <a:off x="7228284" y="5775603"/>
            <a:ext cx="173712" cy="2675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1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6</a:t>
            </a:r>
            <a:endParaRPr lang="en-US" sz="2100" dirty="0"/>
          </a:p>
        </p:txBody>
      </p:sp>
      <p:sp>
        <p:nvSpPr>
          <p:cNvPr id="27" name="Text 25"/>
          <p:cNvSpPr/>
          <p:nvPr/>
        </p:nvSpPr>
        <p:spPr>
          <a:xfrm>
            <a:off x="8296156" y="5686544"/>
            <a:ext cx="5709999" cy="285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0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Final Decision Made</a:t>
            </a:r>
            <a:endParaRPr lang="en-US" sz="2000" dirty="0"/>
          </a:p>
        </p:txBody>
      </p:sp>
      <p:sp>
        <p:nvSpPr>
          <p:cNvPr id="28" name="Shape 26"/>
          <p:cNvSpPr/>
          <p:nvPr/>
        </p:nvSpPr>
        <p:spPr>
          <a:xfrm>
            <a:off x="6513195" y="6700718"/>
            <a:ext cx="624245" cy="22860"/>
          </a:xfrm>
          <a:prstGeom prst="roundRect">
            <a:avLst>
              <a:gd name="adj" fmla="val 117042"/>
            </a:avLst>
          </a:prstGeom>
          <a:solidFill>
            <a:srgbClr val="535455"/>
          </a:solidFill>
          <a:ln/>
        </p:spPr>
      </p:sp>
      <p:sp>
        <p:nvSpPr>
          <p:cNvPr id="29" name="Shape 27"/>
          <p:cNvSpPr/>
          <p:nvPr/>
        </p:nvSpPr>
        <p:spPr>
          <a:xfrm>
            <a:off x="7114580" y="6511528"/>
            <a:ext cx="401241" cy="401241"/>
          </a:xfrm>
          <a:prstGeom prst="roundRect">
            <a:avLst>
              <a:gd name="adj" fmla="val 6668"/>
            </a:avLst>
          </a:prstGeom>
          <a:solidFill>
            <a:srgbClr val="3A3B3C"/>
          </a:solidFill>
          <a:ln/>
        </p:spPr>
      </p:sp>
      <p:sp>
        <p:nvSpPr>
          <p:cNvPr id="30" name="Text 28"/>
          <p:cNvSpPr/>
          <p:nvPr/>
        </p:nvSpPr>
        <p:spPr>
          <a:xfrm>
            <a:off x="7248287" y="6578322"/>
            <a:ext cx="133826" cy="2675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1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7</a:t>
            </a:r>
            <a:endParaRPr lang="en-US" sz="2100" dirty="0"/>
          </a:p>
        </p:txBody>
      </p:sp>
      <p:sp>
        <p:nvSpPr>
          <p:cNvPr id="31" name="Text 29"/>
          <p:cNvSpPr/>
          <p:nvPr/>
        </p:nvSpPr>
        <p:spPr>
          <a:xfrm>
            <a:off x="624245" y="6489263"/>
            <a:ext cx="5709999" cy="285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200"/>
              </a:lnSpc>
              <a:buNone/>
            </a:pPr>
            <a:r>
              <a:rPr lang="en-US" sz="20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Export-Quality Oranges Sorted</a:t>
            </a:r>
            <a:endParaRPr lang="en-US" sz="20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987177" y="618768"/>
            <a:ext cx="7383661" cy="4471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500"/>
              </a:lnSpc>
              <a:buNone/>
            </a:pPr>
            <a:r>
              <a:rPr lang="en-US" sz="2800" dirty="0">
                <a:solidFill>
                  <a:srgbClr val="FFC000"/>
                </a:solidFill>
                <a:latin typeface="Gang of Three" panose="02000000000000000000" pitchFamily="2" charset="0"/>
                <a:ea typeface="Prata" pitchFamily="34" charset="-122"/>
                <a:cs typeface="Prata" pitchFamily="34" charset="-120"/>
              </a:rPr>
              <a:t>Impact: Advantages of AI-Based Inspection</a:t>
            </a:r>
            <a:endParaRPr lang="en-US" sz="2800" dirty="0">
              <a:solidFill>
                <a:srgbClr val="FFC000"/>
              </a:solidFill>
              <a:latin typeface="Gang of Three" panose="02000000000000000000" pitchFamily="2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5987177" y="1351955"/>
            <a:ext cx="8142446" cy="472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700"/>
              </a:lnSpc>
              <a:buNone/>
            </a:pPr>
            <a:r>
              <a:rPr lang="en-US" sz="37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1</a:t>
            </a:r>
            <a:endParaRPr lang="en-US" sz="3700" dirty="0"/>
          </a:p>
        </p:txBody>
      </p:sp>
      <p:sp>
        <p:nvSpPr>
          <p:cNvPr id="5" name="Text 2"/>
          <p:cNvSpPr/>
          <p:nvPr/>
        </p:nvSpPr>
        <p:spPr>
          <a:xfrm>
            <a:off x="9164003" y="2002869"/>
            <a:ext cx="1788676" cy="2234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50"/>
              </a:lnSpc>
              <a:buNone/>
            </a:pPr>
            <a:r>
              <a:rPr lang="en-US" sz="14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Faster Inspection</a:t>
            </a:r>
            <a:endParaRPr lang="en-US" sz="1400" dirty="0"/>
          </a:p>
        </p:txBody>
      </p:sp>
      <p:sp>
        <p:nvSpPr>
          <p:cNvPr id="6" name="Text 3"/>
          <p:cNvSpPr/>
          <p:nvPr/>
        </p:nvSpPr>
        <p:spPr>
          <a:xfrm>
            <a:off x="5987177" y="2312194"/>
            <a:ext cx="8142446" cy="2289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1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More efficient than manual methods</a:t>
            </a:r>
            <a:endParaRPr lang="en-US" sz="1100" dirty="0"/>
          </a:p>
        </p:txBody>
      </p:sp>
      <p:sp>
        <p:nvSpPr>
          <p:cNvPr id="7" name="Text 4"/>
          <p:cNvSpPr/>
          <p:nvPr/>
        </p:nvSpPr>
        <p:spPr>
          <a:xfrm>
            <a:off x="5987177" y="3041809"/>
            <a:ext cx="8142446" cy="472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700"/>
              </a:lnSpc>
              <a:buNone/>
            </a:pPr>
            <a:r>
              <a:rPr lang="en-US" sz="37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</a:t>
            </a:r>
            <a:endParaRPr lang="en-US" sz="3700" dirty="0"/>
          </a:p>
        </p:txBody>
      </p:sp>
      <p:sp>
        <p:nvSpPr>
          <p:cNvPr id="8" name="Text 5"/>
          <p:cNvSpPr/>
          <p:nvPr/>
        </p:nvSpPr>
        <p:spPr>
          <a:xfrm>
            <a:off x="9164003" y="3692723"/>
            <a:ext cx="1788676" cy="2234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50"/>
              </a:lnSpc>
              <a:buNone/>
            </a:pPr>
            <a:r>
              <a:rPr lang="en-US" sz="14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Reduced Error</a:t>
            </a:r>
            <a:endParaRPr lang="en-US" sz="1400" dirty="0"/>
          </a:p>
        </p:txBody>
      </p:sp>
      <p:sp>
        <p:nvSpPr>
          <p:cNvPr id="9" name="Text 6"/>
          <p:cNvSpPr/>
          <p:nvPr/>
        </p:nvSpPr>
        <p:spPr>
          <a:xfrm>
            <a:off x="5987177" y="4002048"/>
            <a:ext cx="8142446" cy="2289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1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Increased efficiency and accuracy</a:t>
            </a:r>
            <a:endParaRPr lang="en-US" sz="1100" dirty="0"/>
          </a:p>
        </p:txBody>
      </p:sp>
      <p:sp>
        <p:nvSpPr>
          <p:cNvPr id="10" name="Text 7"/>
          <p:cNvSpPr/>
          <p:nvPr/>
        </p:nvSpPr>
        <p:spPr>
          <a:xfrm>
            <a:off x="5987177" y="4731663"/>
            <a:ext cx="8142446" cy="472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700"/>
              </a:lnSpc>
              <a:buNone/>
            </a:pPr>
            <a:r>
              <a:rPr lang="en-US" sz="37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3</a:t>
            </a:r>
            <a:endParaRPr lang="en-US" sz="3700" dirty="0"/>
          </a:p>
        </p:txBody>
      </p:sp>
      <p:sp>
        <p:nvSpPr>
          <p:cNvPr id="11" name="Text 8"/>
          <p:cNvSpPr/>
          <p:nvPr/>
        </p:nvSpPr>
        <p:spPr>
          <a:xfrm>
            <a:off x="9097804" y="5382578"/>
            <a:ext cx="1921073" cy="2234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50"/>
              </a:lnSpc>
              <a:buNone/>
            </a:pPr>
            <a:r>
              <a:rPr lang="en-US" sz="14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Improved Compliance</a:t>
            </a:r>
            <a:endParaRPr lang="en-US" sz="1400" dirty="0"/>
          </a:p>
        </p:txBody>
      </p:sp>
      <p:sp>
        <p:nvSpPr>
          <p:cNvPr id="12" name="Text 9"/>
          <p:cNvSpPr/>
          <p:nvPr/>
        </p:nvSpPr>
        <p:spPr>
          <a:xfrm>
            <a:off x="5987177" y="5691902"/>
            <a:ext cx="8142446" cy="2289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1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Ensures meeting export standards</a:t>
            </a:r>
            <a:endParaRPr lang="en-US" sz="1100" dirty="0"/>
          </a:p>
        </p:txBody>
      </p:sp>
      <p:sp>
        <p:nvSpPr>
          <p:cNvPr id="13" name="Text 10"/>
          <p:cNvSpPr/>
          <p:nvPr/>
        </p:nvSpPr>
        <p:spPr>
          <a:xfrm>
            <a:off x="5987177" y="6421517"/>
            <a:ext cx="8142446" cy="472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700"/>
              </a:lnSpc>
              <a:buNone/>
            </a:pPr>
            <a:r>
              <a:rPr lang="en-US" sz="37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4</a:t>
            </a:r>
            <a:endParaRPr lang="en-US" sz="3700" dirty="0"/>
          </a:p>
        </p:txBody>
      </p:sp>
      <p:sp>
        <p:nvSpPr>
          <p:cNvPr id="14" name="Text 11"/>
          <p:cNvSpPr/>
          <p:nvPr/>
        </p:nvSpPr>
        <p:spPr>
          <a:xfrm>
            <a:off x="9164003" y="7072432"/>
            <a:ext cx="1788676" cy="2234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50"/>
              </a:lnSpc>
              <a:buNone/>
            </a:pPr>
            <a:r>
              <a:rPr lang="en-US" sz="14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Minimized Losses</a:t>
            </a:r>
            <a:endParaRPr lang="en-US" sz="1400" dirty="0"/>
          </a:p>
        </p:txBody>
      </p:sp>
      <p:sp>
        <p:nvSpPr>
          <p:cNvPr id="15" name="Text 12"/>
          <p:cNvSpPr/>
          <p:nvPr/>
        </p:nvSpPr>
        <p:spPr>
          <a:xfrm>
            <a:off x="5987177" y="7381756"/>
            <a:ext cx="8142446" cy="2289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1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Reduces defective fruit in shipments</a:t>
            </a:r>
            <a:endParaRPr lang="en-US" sz="11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1F797F3D-0227-E4AF-B5BA-CAD51E0D6A86}"/>
              </a:ext>
            </a:extLst>
          </p:cNvPr>
          <p:cNvSpPr/>
          <p:nvPr/>
        </p:nvSpPr>
        <p:spPr>
          <a:xfrm>
            <a:off x="4420454" y="314284"/>
            <a:ext cx="578949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C000"/>
                </a:solidFill>
                <a:latin typeface="Gang of Three" panose="02000000000000000000" pitchFamily="2" charset="0"/>
                <a:ea typeface="Prata" pitchFamily="34" charset="-122"/>
                <a:cs typeface="Prata" pitchFamily="34" charset="-120"/>
              </a:rPr>
              <a:t>Sample Model Design</a:t>
            </a:r>
            <a:endParaRPr lang="en-US" sz="4450" dirty="0">
              <a:solidFill>
                <a:srgbClr val="FFC000"/>
              </a:solidFill>
              <a:latin typeface="Gang of Three" panose="02000000000000000000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F68327-F1FE-E222-E68F-D010659DBF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1022" y="1563655"/>
            <a:ext cx="8032639" cy="5999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3691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</TotalTime>
  <Words>285</Words>
  <Application>Microsoft Office PowerPoint</Application>
  <PresentationFormat>Custom</PresentationFormat>
  <Paragraphs>84</Paragraphs>
  <Slides>10</Slides>
  <Notes>8</Notes>
  <HiddenSlides>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Gang of Three</vt:lpstr>
      <vt:lpstr>Prata</vt:lpstr>
      <vt:lpstr>Calibri</vt:lpstr>
      <vt:lpstr>Raleway Bold</vt:lpstr>
      <vt:lpstr>Calibri Light</vt:lpstr>
      <vt:lpstr>Raleway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Bala Raja</cp:lastModifiedBy>
  <cp:revision>5</cp:revision>
  <dcterms:created xsi:type="dcterms:W3CDTF">2025-02-07T17:00:15Z</dcterms:created>
  <dcterms:modified xsi:type="dcterms:W3CDTF">2025-02-07T17:45:57Z</dcterms:modified>
</cp:coreProperties>
</file>